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</p:sldMasterIdLst>
  <p:notesMasterIdLst>
    <p:notesMasterId r:id="rId27"/>
  </p:notesMasterIdLst>
  <p:sldIdLst>
    <p:sldId id="256" r:id="rId11"/>
    <p:sldId id="272" r:id="rId12"/>
    <p:sldId id="257" r:id="rId13"/>
    <p:sldId id="258" r:id="rId14"/>
    <p:sldId id="259" r:id="rId15"/>
    <p:sldId id="268" r:id="rId16"/>
    <p:sldId id="260" r:id="rId17"/>
    <p:sldId id="261" r:id="rId18"/>
    <p:sldId id="262" r:id="rId19"/>
    <p:sldId id="263" r:id="rId20"/>
    <p:sldId id="270" r:id="rId21"/>
    <p:sldId id="264" r:id="rId22"/>
    <p:sldId id="271" r:id="rId23"/>
    <p:sldId id="265" r:id="rId24"/>
    <p:sldId id="266" r:id="rId25"/>
    <p:sldId id="269" r:id="rId26"/>
  </p:sldIdLst>
  <p:sldSz cx="9144000" cy="6858000" type="screen4x3"/>
  <p:notesSz cx="6858000" cy="9144000"/>
  <p:embeddedFontLst>
    <p:embeddedFont>
      <p:font typeface="Tunga" pitchFamily="34" charset="0"/>
      <p:regular r:id="rId28"/>
      <p:bold r:id="rId29"/>
    </p:embeddedFont>
    <p:embeddedFont>
      <p:font typeface="NikoshBAN" pitchFamily="2" charset="0"/>
      <p:regular r:id="rId30"/>
    </p:embeddedFont>
    <p:embeddedFont>
      <p:font typeface="Franklin Gothic Book" pitchFamily="34" charset="0"/>
      <p:regular r:id="rId31"/>
      <p:italic r:id="rId32"/>
    </p:embeddedFont>
    <p:embeddedFont>
      <p:font typeface="Tahoma" pitchFamily="34" charset="0"/>
      <p:regular r:id="rId33"/>
      <p:bold r:id="rId34"/>
    </p:embeddedFont>
    <p:embeddedFont>
      <p:font typeface="Verdana" pitchFamily="34" charset="0"/>
      <p:regular r:id="rId35"/>
      <p:bold r:id="rId36"/>
      <p:italic r:id="rId37"/>
      <p:boldItalic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  <p:embeddedFont>
      <p:font typeface="Franklin Gothic Medium" pitchFamily="34" charset="0"/>
      <p:regular r:id="rId44"/>
      <p:italic r:id="rId45"/>
    </p:embeddedFont>
    <p:embeddedFont>
      <p:font typeface="Constantia" pitchFamily="18" charset="0"/>
      <p:regular r:id="rId46"/>
      <p:bold r:id="rId47"/>
      <p:italic r:id="rId48"/>
      <p:boldItalic r:id="rId49"/>
    </p:embeddedFont>
    <p:embeddedFont>
      <p:font typeface="Tw Cen MT" pitchFamily="34" charset="0"/>
      <p:regular r:id="rId50"/>
      <p:bold r:id="rId51"/>
      <p:italic r:id="rId52"/>
      <p:boldItalic r:id="rId53"/>
    </p:embeddedFont>
    <p:embeddedFont>
      <p:font typeface="Garamond" pitchFamily="18" charset="0"/>
      <p:regular r:id="rId54"/>
      <p:bold r:id="rId55"/>
      <p:italic r:id="rId56"/>
    </p:embeddedFont>
    <p:embeddedFont>
      <p:font typeface="Cambria Math" pitchFamily="18" charset="0"/>
      <p:regular r:id="rId57"/>
    </p:embeddedFon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Brush Script MT" pitchFamily="66" charset="0"/>
      <p:italic r:id="rId62"/>
    </p:embeddedFont>
    <p:embeddedFont>
      <p:font typeface="Rage Italic" pitchFamily="66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6" d="100"/>
          <a:sy n="7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2.fntdata"/><Relationship Id="rId21" Type="http://schemas.openxmlformats.org/officeDocument/2006/relationships/slide" Target="slides/slide11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font" Target="fonts/font3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font" Target="fonts/font3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739AF-493E-4182-AB83-305ADB623B7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87AB-E28A-41F9-9D5C-28F4282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087AB-E28A-41F9-9D5C-28F4282CB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3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0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7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0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9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0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FC84DA-2997-4485-A782-18C6AE9F6EC5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573D3E-B612-4EC4-832E-707DE844A7E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রহীম”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747655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E:\Power point\Photo\images 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765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52486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দ্বিঘাত সমীকরণের ব্যবহারঃ</a:t>
                </a: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একটি শ্রেণিতে যতজন ছাত্র-ছাত্রী পড়ে প্রত্যেকে তার সহপাঠীর সংখ্যার সমান    টাকা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দেওয়ায়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420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চাঁদা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উঠল।ঐ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শ্রেণির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ছাত্র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 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ছাত্রী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</m:oMath>
                </a14:m>
                <a:endParaRPr lang="bn-BD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চাঁদা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দিয়েছিল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bn-BD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মনে করি, ঐ শ্রেণির  ছাত্র-ছাত্রী সংখ্যা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সুতরাং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তাদের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সহ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–পাঠী সংখা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প্রত্যেকে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চাঁদা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দেয়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টাকা।</m:t>
                      </m:r>
                    </m:oMath>
                  </m:oMathPara>
                </a14:m>
                <a:endParaRPr lang="bn-BD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প্রশ্নানুসারে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420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420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</m:oMath>
                </a14:m>
                <a:endParaRPr lang="en-US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21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420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20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21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BD" sz="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1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524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3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609600"/>
                <a:ext cx="59436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21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</m:oMath>
                  </m:oMathPara>
                </a14:m>
                <a:endParaRPr lang="en-US" sz="320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অথবা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অথবা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20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20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ছাত্র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ছাত্রী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21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জন।</m:t>
                      </m:r>
                    </m:oMath>
                  </m:oMathPara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প্রত্যেক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ছাত্র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ছাত্রী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i="1" dirty="0" smtClean="0">
                  <a:solidFill>
                    <a:srgbClr val="7030A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চাঁদা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দেয়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bn-BD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420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÷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21</m:t>
                          </m:r>
                        </m:e>
                      </m:d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ছাত্র-ছাত্রী সংখ্যা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21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endParaRPr lang="bn-BD" sz="320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চাঁদা</m:t>
                      </m:r>
                      <m:r>
                        <a:rPr lang="bn-BD" sz="320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</m:t>
                      </m:r>
                      <m:r>
                        <a:rPr lang="bn-BD" sz="320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পরিমান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টাকা।</m:t>
                      </m:r>
                      <m:r>
                        <a:rPr lang="bn-BD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9600"/>
                <a:ext cx="5943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2667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693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362200"/>
                <a:ext cx="8686800" cy="470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ত্রিভূজের ভূমি তার উচ্চতার দ্বিগুন অপেক্ষা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সে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মি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বেশি।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ত্রিভূজ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ক্ষেত্রটির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810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সে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মি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endParaRPr lang="en-US" sz="2800" b="0" i="1" smtClean="0">
                  <a:solidFill>
                    <a:srgbClr val="FFFF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কর।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b="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ত্রিভূজটির উচ্চতা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সে</m:t>
                    </m:r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মি</m:t>
                    </m:r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US" sz="2800" i="1" dirty="0" smtClean="0">
                  <a:solidFill>
                    <a:srgbClr val="FFFF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তার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ভূমির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দৈর্ঘ্য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d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ত্রিভূজের ক্ষেত্রফল=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BD" sz="28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ভূমি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বর্গ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একক।</m:t>
                    </m:r>
                  </m:oMath>
                </a14:m>
                <a:endParaRPr lang="bn-BD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b="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2800" b="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810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            </m:t>
                    </m:r>
                  </m:oMath>
                </a14:m>
                <a:endParaRPr lang="en-US" sz="2800" b="0" i="1" dirty="0" smtClean="0">
                  <a:solidFill>
                    <a:srgbClr val="FFFF00"/>
                  </a:solidFill>
                  <a:latin typeface="Cambria Math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810</m:t>
                      </m:r>
                    </m:oMath>
                  </m:oMathPara>
                </a14:m>
                <a:endParaRPr lang="en-US" sz="2800" b="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b="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686800" cy="4701031"/>
              </a:xfrm>
              <a:prstGeom prst="rect">
                <a:avLst/>
              </a:prstGeom>
              <a:blipFill rotWithShape="1">
                <a:blip r:embed="rId2"/>
                <a:stretch>
                  <a:fillRect l="-1474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2286000" y="228600"/>
            <a:ext cx="4800600" cy="1981200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066800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66800"/>
                <a:ext cx="14478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9673" y="1644648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73" y="1644648"/>
                <a:ext cx="15240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1668482"/>
                <a:ext cx="64008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810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   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</m:d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  <m:d>
                      <m:d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e>
                    </m:d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  <m:d>
                      <m:d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27</m:t>
                        </m:r>
                      </m:e>
                    </m:d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   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200" i="1" dirty="0" smtClean="0">
                  <a:solidFill>
                    <a:srgbClr val="FFFF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কিন্তু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≠−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ত্রিভূজটির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উচ্চতা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27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68482"/>
                <a:ext cx="6400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2381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76400" y="609600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bn-BD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2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810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          </m:t>
                    </m:r>
                  </m:oMath>
                </a14:m>
                <a:endParaRPr lang="en-US" sz="3200" i="1" dirty="0">
                  <a:solidFill>
                    <a:srgbClr val="FFFF0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bn-BD" sz="32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810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9600"/>
                <a:ext cx="45720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3333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175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47800"/>
                <a:ext cx="8610600" cy="2858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সমাধান কর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সমাধান সেট নির্ণয়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endParaRPr lang="bn-BD" sz="28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২।  একটি  সমকোণী ত্রিভূজের অতিভুজএর দৈর্ঘ্য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সেঃ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অপর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বাহুদ্বয়ের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দৈর্ঘের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অন্তর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সেঃ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মিঃ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ঐ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বাহুদ্বয়ের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800" b="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   দৈর্ঘ্য নির্ণয় কর।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610600" cy="2858731"/>
              </a:xfrm>
              <a:prstGeom prst="rect">
                <a:avLst/>
              </a:prstGeom>
              <a:blipFill rotWithShape="1">
                <a:blip r:embed="rId2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934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2514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371600"/>
                <a:ext cx="8686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সাবিনা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কতকগুলো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কলম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কিনে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দেখল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যদি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আরও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কলম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বেশি</m:t>
                    </m:r>
                  </m:oMath>
                </a14:m>
                <a:endParaRPr lang="bn-BD" sz="2400" b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পেত তবে প্রত্যেকটি কলমের মূল্য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কম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পড়ত।</m:t>
                    </m:r>
                  </m:oMath>
                </a14:m>
                <a:endParaRPr lang="bn-BD" sz="2400" b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? </m:t>
                    </m:r>
                  </m:oMath>
                </a14:m>
                <a:endParaRPr lang="bn-BD" sz="2400" b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সাবিনা  কতটি কলম কিনেছিল?</a:t>
                </a:r>
              </a:p>
              <a:p>
                <a:endParaRPr lang="bn-BD" sz="2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যদি সাবিনা প্রতি কলমে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চায়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কত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টাকায়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সবগুলো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কলম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বিক্রয়</m:t>
                    </m:r>
                  </m:oMath>
                </a14:m>
                <a:endParaRPr lang="bn-BD" sz="2400" b="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 হবে?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6868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053" t="-1250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749.JPG"/>
          <p:cNvPicPr>
            <a:picLocks noChangeAspect="1"/>
          </p:cNvPicPr>
          <p:nvPr/>
        </p:nvPicPr>
        <p:blipFill rotWithShape="1">
          <a:blip r:embed="rId2" cstate="print"/>
          <a:srcRect l="-411" t="1407" r="3108" b="4172"/>
          <a:stretch/>
        </p:blipFill>
        <p:spPr>
          <a:xfrm>
            <a:off x="1544398" y="2133600"/>
            <a:ext cx="6239933" cy="4329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3665" y="457200"/>
            <a:ext cx="3581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effectLst>
                  <a:glow rad="101600">
                    <a:srgbClr val="8FB08C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1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golden-balance-3813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990600"/>
            <a:ext cx="6672197" cy="48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-1612i3\Desktop\pa.6.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5" y="838200"/>
            <a:ext cx="7543945" cy="49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71999"/>
            <a:ext cx="5791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5128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বীজগণিত অনুঃ ৫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54114"/>
            <a:ext cx="1066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৫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 কি? ব্যাখ্যা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 সমাধান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 সমাধান করে সমাধান সেট নির্ণয়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দ্বিঘাত সমীকরণ ব্যবহার করে বাস্তব সমস্যা সমাধান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235803"/>
            <a:ext cx="66294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চলকবিশিষ্ট দ্বিঘাত সমীকরণঃ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447800"/>
                <a:ext cx="853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853440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447800"/>
                <a:ext cx="845820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𝑏𝑥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,[ 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 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ধ্রুবক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≠</m:t>
                      </m:r>
                      <m:r>
                        <a:rPr lang="en-US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]</m:t>
                      </m:r>
                    </m:oMath>
                  </m:oMathPara>
                </a14:m>
                <a:endPara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আকারের  সমীকরণকে এক চলক বিশিষ্ট দ্বিঘাত সমীকরণ বলা হয়। দ্বিঘাত সমীকরণের বাম পক্ষ  একটি দ্বিমাত্রিক  বহুপদী। সমীকরণের ডান পক্ষ শুন্য ধরা হয়। উল্লেখিত সমীকরণে চলকের সর্বোচ্চ  ঘাত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.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এরুপ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দ্বিঘাত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সমীকরণ।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সমীকরণে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চলকের সর্বোচ্চ ঘাত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তাকে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দ্বিঘাত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বলে।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এখানে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হবে।আবার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bn-BD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8458200" cy="4635115"/>
              </a:xfrm>
              <a:prstGeom prst="rect">
                <a:avLst/>
              </a:prstGeom>
              <a:blipFill rotWithShape="1">
                <a:blip r:embed="rId3"/>
                <a:stretch>
                  <a:fillRect l="-1801" r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0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-13855"/>
                <a:ext cx="9144000" cy="690875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3200" i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10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NikoshBAN" panose="02000000000000000000" pitchFamily="2" charset="0"/>
                                      </a:rPr>
                                      <m:t>4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10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rad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10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(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,∴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সমাধান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সেট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bn-BD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3855"/>
                <a:ext cx="9144000" cy="69087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8413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i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 সমাধান সেট নির্ণয়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8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endParaRPr lang="bn-BD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 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f>
                      <m:fPr>
                        <m:ctrlPr>
                          <a:rPr lang="bn-BD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𝑏𝑥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                        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                                  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</m:oMath>
                </a14:m>
                <a:endParaRPr lang="en-US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সমাধান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={−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,−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bn-BD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413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0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ckTi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1093</Words>
  <Application>Microsoft Office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43" baseType="lpstr">
      <vt:lpstr>Arial</vt:lpstr>
      <vt:lpstr>Tunga</vt:lpstr>
      <vt:lpstr>NikoshBAN</vt:lpstr>
      <vt:lpstr>Franklin Gothic Book</vt:lpstr>
      <vt:lpstr>Tahoma</vt:lpstr>
      <vt:lpstr>Verdana</vt:lpstr>
      <vt:lpstr>Century Gothic</vt:lpstr>
      <vt:lpstr>Wingdings 2</vt:lpstr>
      <vt:lpstr>Wingdings</vt:lpstr>
      <vt:lpstr>Franklin Gothic Medium</vt:lpstr>
      <vt:lpstr>Constantia</vt:lpstr>
      <vt:lpstr>Tw Cen MT</vt:lpstr>
      <vt:lpstr>Garamond</vt:lpstr>
      <vt:lpstr>Cambria Math</vt:lpstr>
      <vt:lpstr>Calibri</vt:lpstr>
      <vt:lpstr>Brush Script MT</vt:lpstr>
      <vt:lpstr>Rage Italic</vt:lpstr>
      <vt:lpstr>Office Theme</vt:lpstr>
      <vt:lpstr>BlackTie</vt:lpstr>
      <vt:lpstr>Pushpin</vt:lpstr>
      <vt:lpstr>Austin</vt:lpstr>
      <vt:lpstr>1_BlackTie</vt:lpstr>
      <vt:lpstr>Aspect</vt:lpstr>
      <vt:lpstr>Thatch</vt:lpstr>
      <vt:lpstr>Angles</vt:lpstr>
      <vt:lpstr>Verve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81</cp:revision>
  <dcterms:created xsi:type="dcterms:W3CDTF">2014-06-25T11:42:33Z</dcterms:created>
  <dcterms:modified xsi:type="dcterms:W3CDTF">2016-12-24T14:40:03Z</dcterms:modified>
</cp:coreProperties>
</file>